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11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1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1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russia-edu.minobrnauki.gov.ru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"/>
          <p:cNvSpPr txBox="1"/>
          <p:nvPr>
            <p:ph type="subTitle" idx="1"/>
          </p:nvPr>
        </p:nvSpPr>
        <p:spPr>
          <a:xfrm>
            <a:off x="0" y="1648128"/>
            <a:ext cx="9144000" cy="2076301"/>
          </a:xfrm>
          <a:prstGeom prst="rect">
            <a:avLst/>
          </a:prstGeom>
        </p:spPr>
        <p:txBody>
          <a:bodyPr anchor="ctr"/>
          <a:lstStyle/>
          <a:p>
            <a:pPr marL="0" indent="3200400" algn="l">
              <a:lnSpc>
                <a:spcPct val="115000"/>
              </a:lnSpc>
              <a:defRPr b="1"/>
            </a:pPr>
            <a:r>
              <a:t>«Дейкстра»</a:t>
            </a:r>
          </a:p>
          <a:p>
            <a:pPr marL="0" indent="914400" algn="l">
              <a:lnSpc>
                <a:spcPct val="115000"/>
              </a:lnSpc>
            </a:pPr>
            <a:endParaRPr b="1"/>
          </a:p>
          <a:p>
            <a:pPr marL="0" indent="914400" algn="l">
              <a:lnSpc>
                <a:spcPct val="115000"/>
              </a:lnSpc>
              <a:defRPr sz="2000"/>
            </a:pPr>
            <a:r>
              <a:t>Тема: Цифровой сервис для иностранных граждан (абитуриентов)</a:t>
            </a:r>
          </a:p>
          <a:p>
            <a:pPr marL="0" indent="914400" algn="l">
              <a:lnSpc>
                <a:spcPct val="115000"/>
              </a:lnSpc>
            </a:pPr>
            <a:endParaRPr sz="2000"/>
          </a:p>
          <a:p>
            <a:pPr marL="0" indent="914400" algn="l">
              <a:lnSpc>
                <a:spcPct val="115000"/>
              </a:lnSpc>
              <a:defRPr sz="2000"/>
            </a:pPr>
            <a:r>
              <a:t>Студенты группы </a:t>
            </a:r>
            <a:r>
              <a:rPr sz="1800"/>
              <a:t>ИС/б-20-2-о</a:t>
            </a:r>
          </a:p>
        </p:txBody>
      </p:sp>
      <p:pic>
        <p:nvPicPr>
          <p:cNvPr id="110" name="Google Shape;55;p1" descr="Google Shape;55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3" cy="4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18;g1c06c0d8d98_0_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Интерактивность</a:t>
            </a:r>
          </a:p>
        </p:txBody>
      </p:sp>
      <p:pic>
        <p:nvPicPr>
          <p:cNvPr id="155" name="Google Shape;119;g1c06c0d8d98_0_50" descr="Google Shape;119;g1c06c0d8d98_0_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20;g1c06c0d8d98_0_50" descr="Google Shape;120;g1c06c0d8d98_0_50"/>
          <p:cNvPicPr>
            <a:picLocks noChangeAspect="1"/>
          </p:cNvPicPr>
          <p:nvPr/>
        </p:nvPicPr>
        <p:blipFill>
          <a:blip r:embed="rId3">
            <a:extLst/>
          </a:blip>
          <a:srcRect l="6803" t="0" r="0" b="0"/>
          <a:stretch>
            <a:fillRect/>
          </a:stretch>
        </p:blipFill>
        <p:spPr>
          <a:xfrm>
            <a:off x="377347" y="1224825"/>
            <a:ext cx="3540225" cy="229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21;g1c06c0d8d98_0_50" descr="Google Shape;121;g1c06c0d8d98_0_5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2801876"/>
            <a:ext cx="4020374" cy="1789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Результаты работы: Обратная связ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Обратная связь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057" y="1134982"/>
            <a:ext cx="3525011" cy="2278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9325" y="2492874"/>
            <a:ext cx="3525010" cy="2278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Результаты работы: Обратная связ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Обратная связь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238" y="1200264"/>
            <a:ext cx="3963524" cy="3232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естиров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Тестирование</a:t>
            </a:r>
          </a:p>
        </p:txBody>
      </p:sp>
      <p:sp>
        <p:nvSpPr>
          <p:cNvPr id="167" name="Опрос проводился по 4 категориям:…"/>
          <p:cNvSpPr txBox="1"/>
          <p:nvPr/>
        </p:nvSpPr>
        <p:spPr>
          <a:xfrm>
            <a:off x="182767" y="1048355"/>
            <a:ext cx="8918835" cy="140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505050"/>
                </a:solidFill>
              </a:defRPr>
            </a:pPr>
            <a:r>
              <a:t>Опрос проводился по 4 категориям: 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>
                <a:solidFill>
                  <a:srgbClr val="505050"/>
                </a:solidFill>
              </a:defRPr>
            </a:pPr>
            <a:r>
              <a:t>Эстетическая привлекательность;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>
                <a:solidFill>
                  <a:srgbClr val="505050"/>
                </a:solidFill>
              </a:defRPr>
            </a:pPr>
            <a:r>
              <a:t>Анимационная составляющая (изменения элементов интерфейса при наведении на объекты, динамика);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>
                <a:solidFill>
                  <a:srgbClr val="505050"/>
                </a:solidFill>
              </a:defRPr>
            </a:pPr>
            <a:r>
              <a:t>Логичность (понятен ли ход мысли по мере передвижения по странице сайта);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>
                <a:solidFill>
                  <a:srgbClr val="505050"/>
                </a:solidFill>
              </a:defRPr>
            </a:pPr>
            <a:r>
              <a:t>Насколько просто найти информацию на странице.</a:t>
            </a:r>
          </a:p>
        </p:txBody>
      </p:sp>
      <p:sp>
        <p:nvSpPr>
          <p:cNvPr id="168" name="Входным параметром являлся вопрос о гражданстве"/>
          <p:cNvSpPr txBox="1"/>
          <p:nvPr/>
        </p:nvSpPr>
        <p:spPr>
          <a:xfrm>
            <a:off x="2097181" y="2672426"/>
            <a:ext cx="441255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Входным параметром являлся вопрос о гражданстве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763" y="3088931"/>
            <a:ext cx="3207391" cy="1872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Тестирование: эстетическая привлекательность"/>
          <p:cNvSpPr txBox="1"/>
          <p:nvPr>
            <p:ph type="title"/>
          </p:nvPr>
        </p:nvSpPr>
        <p:spPr>
          <a:xfrm>
            <a:off x="311699" y="157158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Тестирование: эстетическая привлекательность</a:t>
            </a:r>
          </a:p>
        </p:txBody>
      </p:sp>
      <p:sp>
        <p:nvSpPr>
          <p:cNvPr id="172" name="Текущая страница"/>
          <p:cNvSpPr txBox="1"/>
          <p:nvPr/>
        </p:nvSpPr>
        <p:spPr>
          <a:xfrm>
            <a:off x="1595304" y="746121"/>
            <a:ext cx="153606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Текущая страница</a:t>
            </a:r>
          </a:p>
        </p:txBody>
      </p:sp>
      <p:sp>
        <p:nvSpPr>
          <p:cNvPr id="173" name="Макет"/>
          <p:cNvSpPr txBox="1"/>
          <p:nvPr/>
        </p:nvSpPr>
        <p:spPr>
          <a:xfrm>
            <a:off x="7032807" y="746121"/>
            <a:ext cx="51588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Макет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3759" y="1173017"/>
            <a:ext cx="3425321" cy="1613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347" y="1132674"/>
            <a:ext cx="3425320" cy="1724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6727" y="3046060"/>
            <a:ext cx="3210546" cy="1989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Тестирование: анимационная составляющая"/>
          <p:cNvSpPr txBox="1"/>
          <p:nvPr>
            <p:ph type="title"/>
          </p:nvPr>
        </p:nvSpPr>
        <p:spPr>
          <a:xfrm>
            <a:off x="311699" y="174091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Тестирование: анимационная составляющая</a:t>
            </a:r>
          </a:p>
        </p:txBody>
      </p:sp>
      <p:sp>
        <p:nvSpPr>
          <p:cNvPr id="179" name="Текущая страница"/>
          <p:cNvSpPr txBox="1"/>
          <p:nvPr/>
        </p:nvSpPr>
        <p:spPr>
          <a:xfrm>
            <a:off x="1530973" y="999858"/>
            <a:ext cx="15360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Текущая страница</a:t>
            </a:r>
          </a:p>
        </p:txBody>
      </p:sp>
      <p:sp>
        <p:nvSpPr>
          <p:cNvPr id="180" name="Макет"/>
          <p:cNvSpPr txBox="1"/>
          <p:nvPr/>
        </p:nvSpPr>
        <p:spPr>
          <a:xfrm>
            <a:off x="6942608" y="999858"/>
            <a:ext cx="51588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Макет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77" y="1331775"/>
            <a:ext cx="3566351" cy="1575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832" y="1331775"/>
            <a:ext cx="3566351" cy="1575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1794" y="3011430"/>
            <a:ext cx="3403281" cy="210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Тестирование: логичность"/>
          <p:cNvSpPr txBox="1"/>
          <p:nvPr>
            <p:ph type="title"/>
          </p:nvPr>
        </p:nvSpPr>
        <p:spPr>
          <a:xfrm>
            <a:off x="311699" y="191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Тестирование: логичность</a:t>
            </a:r>
          </a:p>
        </p:txBody>
      </p:sp>
      <p:sp>
        <p:nvSpPr>
          <p:cNvPr id="186" name="Текущая страница"/>
          <p:cNvSpPr txBox="1"/>
          <p:nvPr/>
        </p:nvSpPr>
        <p:spPr>
          <a:xfrm>
            <a:off x="1202208" y="1016791"/>
            <a:ext cx="153606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Текущая страница</a:t>
            </a:r>
          </a:p>
        </p:txBody>
      </p:sp>
      <p:sp>
        <p:nvSpPr>
          <p:cNvPr id="187" name="Макет"/>
          <p:cNvSpPr txBox="1"/>
          <p:nvPr/>
        </p:nvSpPr>
        <p:spPr>
          <a:xfrm>
            <a:off x="7145808" y="1016791"/>
            <a:ext cx="51588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Макет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8082" y="1467708"/>
            <a:ext cx="3247874" cy="141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842" y="1467708"/>
            <a:ext cx="3082801" cy="154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4267" y="3131978"/>
            <a:ext cx="3015466" cy="1859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Тестирование: насколько просто найти информацию на странице"/>
          <p:cNvSpPr txBox="1"/>
          <p:nvPr>
            <p:ph type="title"/>
          </p:nvPr>
        </p:nvSpPr>
        <p:spPr>
          <a:xfrm>
            <a:off x="311699" y="174091"/>
            <a:ext cx="8520602" cy="572701"/>
          </a:xfrm>
          <a:prstGeom prst="rect">
            <a:avLst/>
          </a:prstGeom>
        </p:spPr>
        <p:txBody>
          <a:bodyPr/>
          <a:lstStyle>
            <a:lvl1pPr defTabSz="694944">
              <a:defRPr sz="2128"/>
            </a:lvl1pPr>
          </a:lstStyle>
          <a:p>
            <a:pPr/>
            <a:r>
              <a:t>Тестирование: насколько просто найти информацию на странице</a:t>
            </a:r>
          </a:p>
        </p:txBody>
      </p:sp>
      <p:sp>
        <p:nvSpPr>
          <p:cNvPr id="193" name="Текущая страница"/>
          <p:cNvSpPr txBox="1"/>
          <p:nvPr/>
        </p:nvSpPr>
        <p:spPr>
          <a:xfrm>
            <a:off x="491008" y="796658"/>
            <a:ext cx="153606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Текущая страница</a:t>
            </a:r>
          </a:p>
        </p:txBody>
      </p:sp>
      <p:sp>
        <p:nvSpPr>
          <p:cNvPr id="194" name="Макет"/>
          <p:cNvSpPr txBox="1"/>
          <p:nvPr/>
        </p:nvSpPr>
        <p:spPr>
          <a:xfrm>
            <a:off x="7010341" y="796658"/>
            <a:ext cx="51588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Макет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14" y="1126822"/>
            <a:ext cx="3360295" cy="1452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6771" y="1126822"/>
            <a:ext cx="3547415" cy="153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8426" y="2792727"/>
            <a:ext cx="3817282" cy="2353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Тестирование: выво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Тестирование: выводы</a:t>
            </a:r>
          </a:p>
        </p:txBody>
      </p:sp>
      <p:sp>
        <p:nvSpPr>
          <p:cNvPr id="200" name="Опрос прошло 47 человек, из них 19 - иностранные студенты…"/>
          <p:cNvSpPr txBox="1"/>
          <p:nvPr>
            <p:ph type="body" idx="1"/>
          </p:nvPr>
        </p:nvSpPr>
        <p:spPr>
          <a:xfrm>
            <a:off x="311699" y="1592741"/>
            <a:ext cx="8520602" cy="2331808"/>
          </a:xfrm>
          <a:prstGeom prst="rect">
            <a:avLst/>
          </a:prstGeom>
        </p:spPr>
        <p:txBody>
          <a:bodyPr/>
          <a:lstStyle/>
          <a:p>
            <a:pPr/>
            <a:r>
              <a:t>Опрос прошло 47 человек, из них 19 - иностранные студенты</a:t>
            </a:r>
          </a:p>
          <a:p>
            <a:pPr/>
            <a:r>
              <a:t>По результатам тестирования мы смогли улучшить 3 из 4 показателей - эстетическая привлекательность, анимационная составляющая и простота поиска информации на странице</a:t>
            </a:r>
          </a:p>
          <a:p>
            <a:pPr/>
            <a:r>
              <a:t>Добились всех целей - улучшили восприятие информации, читабельность, добавили инфографику, интерактивность и возможность обратной связи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134;g1c06c0d8d98_0_75" descr="Google Shape;134;g1c06c0d8d98_0_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oogle Shape;135;g1c06c0d8d98_0_75"/>
          <p:cNvSpPr txBox="1"/>
          <p:nvPr/>
        </p:nvSpPr>
        <p:spPr>
          <a:xfrm>
            <a:off x="2157575" y="1947674"/>
            <a:ext cx="4987803" cy="70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155" y="2806477"/>
            <a:ext cx="2698642" cy="2337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О проекте</a:t>
            </a:r>
          </a:p>
        </p:txBody>
      </p:sp>
      <p:pic>
        <p:nvPicPr>
          <p:cNvPr id="113" name="Google Shape;61;p2" descr="Google Shape;61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3" cy="4164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4" name="Google Shape;62;p2"/>
          <p:cNvGraphicFramePr/>
          <p:nvPr/>
        </p:nvGraphicFramePr>
        <p:xfrm>
          <a:off x="452672" y="1827745"/>
          <a:ext cx="8379626" cy="1766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39400"/>
                <a:gridCol w="4740225"/>
              </a:tblGrid>
              <a:tr h="5348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600"/>
                        <a:t>Кто?</a:t>
                      </a:r>
                    </a:p>
                  </a:txBody>
                  <a:tcPr marL="95250" marR="95250" marT="95250" marB="952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600"/>
                        <a:t>Чего хочет?</a:t>
                      </a:r>
                    </a:p>
                  </a:txBody>
                  <a:tcPr marL="95250" marR="95250" marT="95250" marB="952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</a:tr>
              <a:tr h="410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/>
                        <a:t> Заказчик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 Модернизировать страницу сайта университета «Иностранным абитуриентам».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</a:tr>
              <a:tr h="410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/>
                        <a:t> Иностранные студенты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 Более простое изложение информации, интуитивно понятный интерфейс.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</a:tr>
              <a:tr h="410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/>
                        <a:t>Отдел по работе с иностранными студентами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 Дать как можно больше информации о поступлении иностранцам, изложить ее в более понятно виде.</a:t>
                      </a:r>
                    </a:p>
                  </a:txBody>
                  <a:tcPr marL="19050" marR="19050" marT="19050" marB="19050" anchor="t" anchorCtr="0" horzOverflow="overflow">
                    <a:lnL>
                      <a:solidFill>
                        <a:srgbClr val="666666"/>
                      </a:solidFill>
                    </a:lnL>
                    <a:lnR>
                      <a:solidFill>
                        <a:srgbClr val="666666"/>
                      </a:solidFill>
                    </a:lnR>
                    <a:lnT>
                      <a:solidFill>
                        <a:srgbClr val="666666"/>
                      </a:solidFill>
                    </a:lnT>
                    <a:lnB>
                      <a:solidFill>
                        <a:srgbClr val="666666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15" name="Google Shape;63;p2"/>
          <p:cNvSpPr txBox="1"/>
          <p:nvPr>
            <p:ph type="body" sz="quarter" idx="1"/>
          </p:nvPr>
        </p:nvSpPr>
        <p:spPr>
          <a:xfrm>
            <a:off x="452672" y="1289325"/>
            <a:ext cx="6931074" cy="230833"/>
          </a:xfrm>
          <a:prstGeom prst="rect">
            <a:avLst/>
          </a:prstGeom>
        </p:spPr>
        <p:txBody>
          <a:bodyPr lIns="45699" tIns="45699" rIns="45699" bIns="45699" anchor="ctr"/>
          <a:lstStyle>
            <a:lvl1pPr marL="0" indent="0">
              <a:lnSpc>
                <a:spcPct val="100000"/>
              </a:lnSpc>
              <a:buSzTx/>
              <a:buNone/>
              <a:defRPr b="1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Перечислите стороны, вовлеченные в ваш проект: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8;p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О проекте</a:t>
            </a:r>
          </a:p>
        </p:txBody>
      </p:sp>
      <p:sp>
        <p:nvSpPr>
          <p:cNvPr id="118" name="Google Shape;69;p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buSzTx/>
              <a:buNone/>
              <a:defRPr b="1" sz="1700">
                <a:solidFill>
                  <a:srgbClr val="000000"/>
                </a:solidFill>
              </a:defRPr>
            </a:pPr>
            <a:r>
              <a:t>Проблема. </a:t>
            </a:r>
            <a:r>
              <a:rPr b="0"/>
              <a:t>Сложность восприятия информации о поступлении иностранным гражданам в СевГУ. Отсутствие возможности обратной связи  с университетом по различным вопросом.</a:t>
            </a:r>
            <a:endParaRPr b="0"/>
          </a:p>
          <a:p>
            <a:pPr marL="0" indent="0" defTabSz="777240">
              <a:buSzTx/>
              <a:buNone/>
              <a:defRPr sz="1530"/>
            </a:pPr>
            <a:endParaRPr sz="1700">
              <a:solidFill>
                <a:srgbClr val="000000"/>
              </a:solidFill>
            </a:endParaRPr>
          </a:p>
          <a:p>
            <a:pPr marL="0" indent="0" defTabSz="777240">
              <a:buSzTx/>
              <a:buNone/>
              <a:defRPr b="1" sz="1700">
                <a:solidFill>
                  <a:srgbClr val="000000"/>
                </a:solidFill>
              </a:defRPr>
            </a:pPr>
            <a:r>
              <a:t>Решение. </a:t>
            </a:r>
            <a:r>
              <a:rPr b="0"/>
              <a:t>Привнести новый функционал, интерактивность, графическую составляющую (инфографика, схематичность представленной информации) на странице сайта университета «Иностранным абитуриентам». Проведение тестирование нового представления для текущей страницы сайта университета.</a:t>
            </a:r>
            <a:br>
              <a:rPr b="0"/>
            </a:br>
            <a:br>
              <a:rPr b="0"/>
            </a:br>
            <a:r>
              <a:t>MVP. </a:t>
            </a:r>
            <a:r>
              <a:rPr b="0"/>
              <a:t>Готовый дизайн и макет веб-страницы с инфографикой, интерактивностью и более схематичным и простым наполнением и обратной связью.</a:t>
            </a:r>
          </a:p>
        </p:txBody>
      </p:sp>
      <p:pic>
        <p:nvPicPr>
          <p:cNvPr id="119" name="Google Shape;70;p3" descr="Google Shape;70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3" cy="4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5;p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Аналоги</a:t>
            </a:r>
          </a:p>
        </p:txBody>
      </p:sp>
      <p:pic>
        <p:nvPicPr>
          <p:cNvPr id="122" name="Google Shape;76;p4" descr="Google Shape;76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3" cy="4164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3" name="Google Shape;77;p4"/>
          <p:cNvGraphicFramePr/>
          <p:nvPr/>
        </p:nvGraphicFramePr>
        <p:xfrm>
          <a:off x="471847" y="1063200"/>
          <a:ext cx="8010526" cy="31403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15675"/>
                <a:gridCol w="1213150"/>
                <a:gridCol w="1733550"/>
                <a:gridCol w="1752600"/>
                <a:gridCol w="2495550"/>
              </a:tblGrid>
              <a:tr h="6159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/>
                        <a:t>Название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/>
                        <a:t>Ссылка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1100"/>
                      </a:pPr>
                      <a:r>
                        <a:t>Преимущества</a:t>
                      </a:r>
                    </a:p>
                    <a:p>
                      <a:pPr algn="l">
                        <a:defRPr sz="700"/>
                      </a:pPr>
                      <a:r>
                        <a:t>(с точки зрения пользователя)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1100"/>
                      </a:pPr>
                      <a:r>
                        <a:t>Недостатки</a:t>
                      </a:r>
                    </a:p>
                    <a:p>
                      <a:pPr algn="l">
                        <a:defRPr sz="700"/>
                      </a:pPr>
                      <a:r>
                        <a:t>(с точки зрения пользователя)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1100"/>
                      </a:pPr>
                      <a:r>
                        <a:t>Отличия</a:t>
                      </a:r>
                    </a:p>
                    <a:p>
                      <a:pPr algn="l">
                        <a:defRPr sz="700"/>
                      </a:pPr>
                      <a:r>
                        <a:t>(от вашего решения)</a:t>
                      </a:r>
                    </a:p>
                  </a:txBody>
                  <a:tcPr marL="66675" marR="66675" marT="66675" marB="66675" anchor="t" anchorCtr="0" horzOverflow="overflow"/>
                </a:tc>
              </a:tr>
              <a:tr h="8110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/>
                        <a:t>Аналог 1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 </a:t>
                      </a:r>
                      <a:r>
                        <a:rPr b="1" sz="1000" u="sng">
                          <a:solidFill>
                            <a:schemeClr val="accent5"/>
                          </a:solidFill>
                          <a:uFill>
                            <a:solidFill>
                              <a:schemeClr val="accent5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 invalidUrl="" action="" tgtFrame="" tooltip="" history="1" highlightClick="0" endSnd="0"/>
                        </a:rPr>
                        <a:t>https://russia-edu.minobrnauki.gov.ru/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Единое окно, можно удобно подать онлайн документы в несколько вузов одновременно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Не интуитивный интерфейс.</a:t>
                      </a:r>
                    </a:p>
                    <a:p>
                      <a:pPr algn="just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Отсутствие дизайна.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Так как это единое окно, о поступлении в конкретный вуз информация только поверхностная</a:t>
                      </a:r>
                    </a:p>
                  </a:txBody>
                  <a:tcPr marL="66675" marR="66675" marT="66675" marB="66675" anchor="t" anchorCtr="0" horzOverflow="overflow"/>
                </a:tc>
              </a:tr>
              <a:tr h="644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/>
                        <a:t>Аналог 2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0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https://studyinrussia.ru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Большое количество языков</a:t>
                      </a:r>
                    </a:p>
                    <a:p>
                      <a:pPr algn="just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Возможность подать документы онлайн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Неизвестна актуальность информации о поступлении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Так как это единое окно, о поступлении в конкретный вуз информация только поверхностная</a:t>
                      </a:r>
                    </a:p>
                  </a:txBody>
                  <a:tcPr marL="66675" marR="66675" marT="66675" marB="66675" anchor="t" anchorCtr="0" horzOverflow="overflow"/>
                </a:tc>
              </a:tr>
              <a:tr h="5448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/>
                        <a:t> Аналог 3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0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https://postupi.online/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Отличный интерфейс</a:t>
                      </a:r>
                    </a:p>
                    <a:p>
                      <a:pPr algn="l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Есть пошаговые инструкции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Большое количество информации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Информация про разные вузы, есть информация про олимпиады</a:t>
                      </a:r>
                    </a:p>
                  </a:txBody>
                  <a:tcPr marL="66675" marR="66675" marT="66675" marB="66675" anchor="t" anchorCtr="0" horzOverflow="overflow"/>
                </a:tc>
              </a:tr>
              <a:tr h="523825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 </a:t>
                      </a:r>
                      <a:r>
                        <a:rPr sz="1100"/>
                        <a:t>Аналог 4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0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https://admissions.hse.ru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Простой интуитивный интерфейс,</a:t>
                      </a:r>
                      <a:r>
                        <a:rPr sz="1400"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t>много графической составляющей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Мало информации для самостоятельного изучения, необходимо обращаться к представителям</a:t>
                      </a:r>
                    </a:p>
                  </a:txBody>
                  <a:tcPr marL="66675" marR="66675" marT="66675" marB="6667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Другое учебное заведение, есть раздел с новостями и отзывами студентов, есть карта корпусов.</a:t>
                      </a:r>
                    </a:p>
                  </a:txBody>
                  <a:tcPr marL="66675" marR="66675" marT="66675" marB="6667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82;g1c06c0d8d98_0_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Исследование</a:t>
            </a:r>
          </a:p>
        </p:txBody>
      </p:sp>
      <p:pic>
        <p:nvPicPr>
          <p:cNvPr id="126" name="Google Shape;83;g1c06c0d8d98_0_7" descr="Google Shape;83;g1c06c0d8d98_0_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84;g1c06c0d8d98_0_7"/>
          <p:cNvSpPr txBox="1"/>
          <p:nvPr>
            <p:ph type="body" sz="half" idx="1"/>
          </p:nvPr>
        </p:nvSpPr>
        <p:spPr>
          <a:xfrm>
            <a:off x="355050" y="1029854"/>
            <a:ext cx="8433900" cy="1231501"/>
          </a:xfrm>
          <a:prstGeom prst="rect">
            <a:avLst/>
          </a:prstGeom>
        </p:spPr>
        <p:txBody>
          <a:bodyPr lIns="45699" tIns="45699" rIns="45699" bIns="45699" anchor="ctr"/>
          <a:lstStyle/>
          <a:p>
            <a:pPr marL="0" indent="457200" algn="ctr">
              <a:lnSpc>
                <a:spcPct val="100000"/>
              </a:lnSpc>
              <a:buSzTx/>
              <a:buNone/>
              <a:defRPr sz="1600"/>
            </a:pPr>
            <a:r>
              <a:t>Гипотеза 1: Нужна ли форма обратной связи на сайте?</a:t>
            </a:r>
          </a:p>
          <a:p>
            <a:pPr marL="0" indent="457200" algn="ctr">
              <a:lnSpc>
                <a:spcPct val="100000"/>
              </a:lnSpc>
              <a:buSzTx/>
              <a:buNone/>
              <a:defRPr sz="1600"/>
            </a:pPr>
            <a:r>
              <a:t>Вывод: У многих абитуриентов есть вопросы на тему поступления, на которые нет ответа на сайте, значит необходима форма обратной связи на странице, так как не у всех есть время, возможность и средства для обращения к сотрудникам вуза вживую.</a:t>
            </a:r>
          </a:p>
        </p:txBody>
      </p:sp>
      <p:sp>
        <p:nvSpPr>
          <p:cNvPr id="128" name="Google Shape;85;g1c06c0d8d98_0_7"/>
          <p:cNvSpPr txBox="1"/>
          <p:nvPr/>
        </p:nvSpPr>
        <p:spPr>
          <a:xfrm>
            <a:off x="389699" y="2481506"/>
            <a:ext cx="8364602" cy="131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 algn="ctr"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Гипотеза 2: Какой способ связи с консультационным центром для абитуриента удобнее?</a:t>
            </a:r>
          </a:p>
          <a:p>
            <a:pPr indent="457200" algn="ctr"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Вывод: Подавляющее большинство опрошенных предпочитают общение с консультационным центром в формате переписки, т.о. необходимо добавить на сайт элемент, обеспечивающий возможность переписки или формы обратной связи.</a:t>
            </a:r>
          </a:p>
        </p:txBody>
      </p:sp>
      <p:sp>
        <p:nvSpPr>
          <p:cNvPr id="129" name="Google Shape;86;g1c06c0d8d98_0_7"/>
          <p:cNvSpPr txBox="1"/>
          <p:nvPr/>
        </p:nvSpPr>
        <p:spPr>
          <a:xfrm>
            <a:off x="545793" y="4020860"/>
            <a:ext cx="8052415" cy="6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 algn="ctr"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Гипотеза 3: Нужен ли список часто задаваемых вопросов абитуриентов?</a:t>
            </a:r>
          </a:p>
          <a:p>
            <a:pPr indent="457200" algn="ctr"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Вывод: Имеет смысл поместить на сайте список часто задаваемых вопросов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91;p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Команда проекта</a:t>
            </a:r>
          </a:p>
        </p:txBody>
      </p:sp>
      <p:sp>
        <p:nvSpPr>
          <p:cNvPr id="132" name="Google Shape;92;p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endParaRPr b="1"/>
          </a:p>
          <a:p>
            <a:pPr marL="0" indent="0">
              <a:buSzTx/>
              <a:buNone/>
            </a:pPr>
            <a:endParaRPr b="1"/>
          </a:p>
          <a:p>
            <a:pPr marL="0" indent="0" algn="ctr">
              <a:buSzTx/>
              <a:buNone/>
              <a:defRPr b="1"/>
            </a:pPr>
            <a:r>
              <a:t>Юрьева Полина – лидер команды</a:t>
            </a:r>
            <a:endParaRPr sz="2000"/>
          </a:p>
          <a:p>
            <a:pPr marL="0" indent="0" algn="ctr">
              <a:buSzTx/>
              <a:buNone/>
              <a:defRPr b="1"/>
            </a:pPr>
            <a:r>
              <a:t>Анкудинова Наталья – дизайнер макета </a:t>
            </a:r>
            <a:endParaRPr sz="2000"/>
          </a:p>
          <a:p>
            <a:pPr marL="0" indent="0" algn="ctr">
              <a:buSzTx/>
              <a:buNone/>
              <a:defRPr b="1"/>
            </a:pPr>
            <a:r>
              <a:t>Куликов Глеб - дизайнер макета</a:t>
            </a:r>
          </a:p>
          <a:p>
            <a:pPr marL="0" indent="0" algn="ctr">
              <a:buSzTx/>
              <a:buNone/>
              <a:defRPr b="1"/>
            </a:pPr>
            <a:r>
              <a:t>Стишкин Данил – фронтенд-разработчик</a:t>
            </a:r>
          </a:p>
          <a:p>
            <a:pPr marL="0" indent="0" algn="ctr">
              <a:buSzTx/>
              <a:buNone/>
              <a:defRPr b="1"/>
            </a:pPr>
            <a:r>
              <a:t>Антонюк Михаил - фронтенд-разработчик</a:t>
            </a:r>
          </a:p>
        </p:txBody>
      </p:sp>
      <p:pic>
        <p:nvPicPr>
          <p:cNvPr id="133" name="Google Shape;93;p6" descr="Google Shape;93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3" cy="4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98;g1c06c0d8d98_0_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Инфографика</a:t>
            </a:r>
          </a:p>
        </p:txBody>
      </p:sp>
      <p:pic>
        <p:nvPicPr>
          <p:cNvPr id="136" name="Google Shape;99;g1c06c0d8d98_0_20" descr="Google Shape;99;g1c06c0d8d98_0_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100;g1c06c0d8d98_0_20" descr="Google Shape;100;g1c06c0d8d98_0_20"/>
          <p:cNvPicPr>
            <a:picLocks noChangeAspect="1"/>
          </p:cNvPicPr>
          <p:nvPr/>
        </p:nvPicPr>
        <p:blipFill>
          <a:blip r:embed="rId3">
            <a:extLst/>
          </a:blip>
          <a:srcRect l="1536" t="11076" r="0" b="6203"/>
          <a:stretch>
            <a:fillRect/>
          </a:stretch>
        </p:blipFill>
        <p:spPr>
          <a:xfrm>
            <a:off x="377350" y="1120675"/>
            <a:ext cx="3841650" cy="11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101;g1c06c0d8d98_0_20" descr="Google Shape;101;g1c06c0d8d98_0_20"/>
          <p:cNvPicPr>
            <a:picLocks noChangeAspect="1"/>
          </p:cNvPicPr>
          <p:nvPr/>
        </p:nvPicPr>
        <p:blipFill>
          <a:blip r:embed="rId4">
            <a:extLst/>
          </a:blip>
          <a:srcRect l="2353" t="11811" r="0" b="105"/>
          <a:stretch>
            <a:fillRect/>
          </a:stretch>
        </p:blipFill>
        <p:spPr>
          <a:xfrm>
            <a:off x="377349" y="2243635"/>
            <a:ext cx="3841652" cy="1103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102;g1c06c0d8d98_0_20" descr="Google Shape;102;g1c06c0d8d98_0_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5275" y="3161425"/>
            <a:ext cx="4929302" cy="1645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07;g1c06c0d8d98_0_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Графическая составляющая</a:t>
            </a:r>
          </a:p>
        </p:txBody>
      </p:sp>
      <p:pic>
        <p:nvPicPr>
          <p:cNvPr id="142" name="Google Shape;108;g1c06c0d8d98_0_32" descr="Google Shape;108;g1c06c0d8d98_0_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09;g1c06c0d8d98_0_32" descr="Google Shape;109;g1c06c0d8d98_0_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4075" y="1772449"/>
            <a:ext cx="3387976" cy="198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10;g1c06c0d8d98_0_32" descr="Google Shape;110;g1c06c0d8d98_0_32"/>
          <p:cNvPicPr>
            <a:picLocks noChangeAspect="1"/>
          </p:cNvPicPr>
          <p:nvPr/>
        </p:nvPicPr>
        <p:blipFill>
          <a:blip r:embed="rId4">
            <a:extLst/>
          </a:blip>
          <a:srcRect l="1297" t="7735" r="35718" b="8819"/>
          <a:stretch>
            <a:fillRect/>
          </a:stretch>
        </p:blipFill>
        <p:spPr>
          <a:xfrm>
            <a:off x="205050" y="1017725"/>
            <a:ext cx="1943100" cy="136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ogle Shape;111;g1c06c0d8d98_0_32" descr="Google Shape;111;g1c06c0d8d98_0_32"/>
          <p:cNvPicPr>
            <a:picLocks noChangeAspect="1"/>
          </p:cNvPicPr>
          <p:nvPr/>
        </p:nvPicPr>
        <p:blipFill>
          <a:blip r:embed="rId5">
            <a:extLst/>
          </a:blip>
          <a:srcRect l="0" t="24944" r="0" b="17934"/>
          <a:stretch>
            <a:fillRect/>
          </a:stretch>
        </p:blipFill>
        <p:spPr>
          <a:xfrm>
            <a:off x="2198474" y="1651100"/>
            <a:ext cx="1228726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Google Shape;112;g1c06c0d8d98_0_32" descr="Google Shape;112;g1c06c0d8d98_0_3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8999" y="2724401"/>
            <a:ext cx="1371601" cy="84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oogle Shape;113;g1c06c0d8d98_0_32" descr="Google Shape;113;g1c06c0d8d98_0_32"/>
          <p:cNvPicPr>
            <a:picLocks noChangeAspect="1"/>
          </p:cNvPicPr>
          <p:nvPr/>
        </p:nvPicPr>
        <p:blipFill>
          <a:blip r:embed="rId7">
            <a:extLst/>
          </a:blip>
          <a:srcRect l="0" t="20236" r="0" b="18402"/>
          <a:stretch>
            <a:fillRect/>
          </a:stretch>
        </p:blipFill>
        <p:spPr>
          <a:xfrm>
            <a:off x="311699" y="2730524"/>
            <a:ext cx="1371601" cy="82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26;g1c06c0d8d98_0_6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Результаты работы: Интерактивность</a:t>
            </a:r>
          </a:p>
        </p:txBody>
      </p:sp>
      <p:pic>
        <p:nvPicPr>
          <p:cNvPr id="150" name="Google Shape;127;g1c06c0d8d98_0_64" descr="Google Shape;127;g1c06c0d8d98_0_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00" y="178323"/>
            <a:ext cx="1514076" cy="416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oogle Shape;128;g1c06c0d8d98_0_64" descr="Google Shape;128;g1c06c0d8d98_0_64"/>
          <p:cNvPicPr>
            <a:picLocks noChangeAspect="1"/>
          </p:cNvPicPr>
          <p:nvPr/>
        </p:nvPicPr>
        <p:blipFill>
          <a:blip r:embed="rId3">
            <a:extLst/>
          </a:blip>
          <a:srcRect l="0" t="0" r="5953" b="0"/>
          <a:stretch>
            <a:fillRect/>
          </a:stretch>
        </p:blipFill>
        <p:spPr>
          <a:xfrm>
            <a:off x="1285300" y="1238699"/>
            <a:ext cx="2351726" cy="365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129;g1c06c0d8d98_0_64" descr="Google Shape;129;g1c06c0d8d98_0_6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7102" y="1449050"/>
            <a:ext cx="3095626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